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5" r:id="rId2"/>
    <p:sldId id="256" r:id="rId3"/>
    <p:sldId id="366" r:id="rId4"/>
    <p:sldId id="367" r:id="rId5"/>
    <p:sldId id="368" r:id="rId6"/>
    <p:sldId id="374" r:id="rId7"/>
    <p:sldId id="369" r:id="rId8"/>
    <p:sldId id="372" r:id="rId9"/>
    <p:sldId id="370" r:id="rId10"/>
    <p:sldId id="371" r:id="rId11"/>
    <p:sldId id="373" r:id="rId12"/>
    <p:sldId id="380" r:id="rId13"/>
    <p:sldId id="381" r:id="rId14"/>
    <p:sldId id="382" r:id="rId15"/>
    <p:sldId id="383" r:id="rId16"/>
    <p:sldId id="386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87" r:id="rId25"/>
    <p:sldId id="399" r:id="rId26"/>
    <p:sldId id="401" r:id="rId27"/>
    <p:sldId id="400" r:id="rId28"/>
    <p:sldId id="397" r:id="rId29"/>
    <p:sldId id="398" r:id="rId30"/>
    <p:sldId id="3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1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30A0E-7725-4369-845E-36D30400824F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550B-8824-42F6-BBB0-A9E46BBC0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EBD43-B288-42A2-B653-94DE3FCDE88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C6492-1B7B-4126-B4BE-40E173E9C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1C14-3A2D-4530-B284-077CA4ACCF6D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5558-9A0E-471E-9978-8DAE079ECA8F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994C-C039-44E0-9C34-F9DB85BF51EC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75F2-5704-4771-ABE6-251359997D56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AACE-624A-409F-872D-A6EE6004677F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0141-50DB-43F0-ADFF-1BF6710BA0F2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143C-5713-4125-8793-C485D6542ADE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822C-5DC0-4F47-9D0C-38D4A12660B4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>
              <a:alpha val="47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 bright="11000" contrast="-1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alpha val="49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3EC-B77C-495B-9C1C-940791CFF91A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5EF2-1607-4A63-A9B1-F955C5EC6B8A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5EF2-1607-4A63-A9B1-F955C5EC6B8A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3054-7C1F-4B43-A948-AC04BA75F975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A07A-40F8-4C40-8C0B-84C829280AAC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767E-BA18-4D6B-B0C9-929AA0A13B5A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A53B-8B68-40FD-A601-960E6AFE1019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2D67-AB46-4A23-B2EB-A3EC927E04B5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545237"/>
            <a:ext cx="381642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E951C-F7F1-4D9D-A1F7-AE40DCD0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latest/running-on-mesos.html" TargetMode="External"/><Relationship Id="rId2" Type="http://schemas.openxmlformats.org/officeDocument/2006/relationships/hyperlink" Target="https://spark.apache.org/docs/latest/spark-standalone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park.apache.org/docs/latest/running-on-kubernetes.html" TargetMode="External"/><Relationship Id="rId4" Type="http://schemas.openxmlformats.org/officeDocument/2006/relationships/hyperlink" Target="https://spark.apache.org/docs/latest/running-on-yarn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devilsadvocatediwakar/installing-apache-spark-on-ubuntu-8796bfdd0861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api/python/pyspark.htm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examples.html" TargetMode="External"/><Relationship Id="rId2" Type="http://schemas.openxmlformats.org/officeDocument/2006/relationships/hyperlink" Target="https://spark.apache.org/docs/latest/api/python/pyspark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apache/spark/tree/master/examples/src/main/pyth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1"/>
            <a:ext cx="8229600" cy="892696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Let’s start with previous lectures recap</a:t>
            </a:r>
            <a:endParaRPr kumimoji="0" lang="pl-PL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3568" y="4653136"/>
            <a:ext cx="8229600" cy="1008112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Lecture 6 was about: </a:t>
            </a:r>
          </a:p>
          <a:p>
            <a:pPr marL="342900" marR="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err="1" smtClean="0">
                <a:solidFill>
                  <a:schemeClr val="bg1"/>
                </a:solidFill>
              </a:rPr>
              <a:t>Hadoop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MapReduce</a:t>
            </a:r>
            <a:r>
              <a:rPr lang="en-US" sz="3600" dirty="0" smtClean="0">
                <a:solidFill>
                  <a:schemeClr val="bg1"/>
                </a:solidFill>
              </a:rPr>
              <a:t> and HDFS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99813" y="6488668"/>
            <a:ext cx="1353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Created by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Freepik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3140968"/>
            <a:ext cx="8229600" cy="864096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Lecture 5 was about: </a:t>
            </a:r>
            <a:r>
              <a:rPr lang="en-US" sz="3600" dirty="0" err="1" smtClean="0">
                <a:solidFill>
                  <a:schemeClr val="bg1"/>
                </a:solidFill>
              </a:rPr>
              <a:t>NoSQL</a:t>
            </a:r>
            <a:r>
              <a:rPr lang="en-US" sz="3600" dirty="0" smtClean="0">
                <a:solidFill>
                  <a:schemeClr val="bg1"/>
                </a:solidFill>
              </a:rPr>
              <a:t>, incl. </a:t>
            </a:r>
            <a:r>
              <a:rPr lang="en-US" sz="3600" dirty="0" err="1" smtClean="0">
                <a:solidFill>
                  <a:schemeClr val="bg1"/>
                </a:solidFill>
              </a:rPr>
              <a:t>MongoDB</a:t>
            </a:r>
            <a:r>
              <a:rPr lang="en-US" sz="3600" dirty="0" smtClean="0">
                <a:solidFill>
                  <a:schemeClr val="bg1"/>
                </a:solidFill>
              </a:rPr>
              <a:t>, Elastic Search, </a:t>
            </a:r>
            <a:r>
              <a:rPr lang="en-US" sz="3600" dirty="0" err="1" smtClean="0">
                <a:solidFill>
                  <a:schemeClr val="bg1"/>
                </a:solidFill>
              </a:rPr>
              <a:t>TigerGraph</a:t>
            </a:r>
            <a:r>
              <a:rPr lang="en-US" sz="3600" dirty="0" smtClean="0">
                <a:solidFill>
                  <a:schemeClr val="bg1"/>
                </a:solidFill>
              </a:rPr>
              <a:t>, and </a:t>
            </a:r>
            <a:r>
              <a:rPr lang="en-US" sz="3600" dirty="0" err="1" smtClean="0">
                <a:solidFill>
                  <a:schemeClr val="bg1"/>
                </a:solidFill>
              </a:rPr>
              <a:t>CosmosDB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6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system currently supports three cluster managers:</a:t>
            </a:r>
          </a:p>
          <a:p>
            <a:r>
              <a:rPr lang="en-US" dirty="0" smtClean="0">
                <a:hlinkClick r:id="rId2"/>
              </a:rPr>
              <a:t>Standalone</a:t>
            </a:r>
            <a:r>
              <a:rPr lang="en-US" dirty="0" smtClean="0"/>
              <a:t> – a simple cluster manager included with Spark that makes it easy to set up a cluster.</a:t>
            </a:r>
          </a:p>
          <a:p>
            <a:r>
              <a:rPr lang="en-US" dirty="0" smtClean="0">
                <a:hlinkClick r:id="rId3"/>
              </a:rPr>
              <a:t>Apache </a:t>
            </a:r>
            <a:r>
              <a:rPr lang="en-US" dirty="0" err="1" smtClean="0">
                <a:hlinkClick r:id="rId3"/>
              </a:rPr>
              <a:t>Mesos</a:t>
            </a:r>
            <a:r>
              <a:rPr lang="en-US" dirty="0" smtClean="0"/>
              <a:t> – a general cluster manager that can also run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and service applications.</a:t>
            </a:r>
          </a:p>
          <a:p>
            <a:r>
              <a:rPr lang="en-US" dirty="0" err="1" smtClean="0">
                <a:hlinkClick r:id="rId4"/>
              </a:rPr>
              <a:t>Hadoop</a:t>
            </a:r>
            <a:r>
              <a:rPr lang="en-US" dirty="0" smtClean="0">
                <a:hlinkClick r:id="rId4"/>
              </a:rPr>
              <a:t> YARN</a:t>
            </a:r>
            <a:r>
              <a:rPr lang="en-US" dirty="0" smtClean="0"/>
              <a:t> – the resource manager in </a:t>
            </a:r>
            <a:r>
              <a:rPr lang="en-US" dirty="0" err="1" smtClean="0"/>
              <a:t>Hadoop</a:t>
            </a:r>
            <a:r>
              <a:rPr lang="en-US" dirty="0" smtClean="0"/>
              <a:t> 2.</a:t>
            </a:r>
          </a:p>
          <a:p>
            <a:r>
              <a:rPr lang="en-US" dirty="0" err="1" smtClean="0">
                <a:hlinkClick r:id="rId5"/>
              </a:rPr>
              <a:t>Kubernetes</a:t>
            </a:r>
            <a:r>
              <a:rPr lang="en-US" dirty="0" smtClean="0"/>
              <a:t> – an open-source system for automating deployment, scaling, and management of containerized applications.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Cluster managers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Apache Spark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Sequenceiq</a:t>
            </a:r>
            <a:r>
              <a:rPr lang="en-US" dirty="0" smtClean="0"/>
              <a:t>/spark </a:t>
            </a:r>
            <a:r>
              <a:rPr lang="en-US" dirty="0" err="1" smtClean="0"/>
              <a:t>docker</a:t>
            </a:r>
            <a:r>
              <a:rPr lang="en-US" dirty="0" smtClean="0"/>
              <a:t> image leverages </a:t>
            </a:r>
            <a:r>
              <a:rPr lang="en-US" dirty="0" err="1" smtClean="0"/>
              <a:t>hadoop</a:t>
            </a:r>
            <a:r>
              <a:rPr lang="en-US" dirty="0" smtClean="0"/>
              <a:t> image we used previously, works well but Spark version 1.6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Installing SPARK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83568" y="2420888"/>
            <a:ext cx="7560840" cy="2304256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version 1.6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docker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pull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sequenceiq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open yarn UI ports when running container 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docker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run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8088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8088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8042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8042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-h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sandbox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sequenceiq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6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0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bash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or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docker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run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-d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-h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sandbox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sequenceiq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6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0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-d</a:t>
            </a:r>
            <a:endParaRPr lang="en-US" sz="3200" dirty="0" smtClean="0"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4869160"/>
            <a:ext cx="7941568" cy="16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Mesosphere/spark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docker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repository uses Spark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In our lab, we installed 8 nodes cluster. Instructions: </a:t>
            </a:r>
            <a:r>
              <a:rPr lang="en-US" sz="3200" dirty="0" smtClean="0">
                <a:hlinkClick r:id="rId2"/>
              </a:rPr>
              <a:t>https://medium.com/devilsadvocatediwakar/installing-apache-spark-on-ubuntu-8796bfdd0861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Scala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Spark shell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Consolas" pitchFamily="49" charset="0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331640" y="404664"/>
            <a:ext cx="7560840" cy="597666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err="1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@ubuntu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$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shell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2018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12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04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25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04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WARN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NativeCodeLoader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62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Unable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load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native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library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your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platform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...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using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builtin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java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classes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where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applicable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Setting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default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log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level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"WARN"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adjust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logging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level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use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setLogLevel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newLevel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).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use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setLogLevel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newLevel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context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Web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UI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available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http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://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big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data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0.iti.pk.edu.pl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4040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context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available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'sc'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master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local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[*],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app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id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local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1543958711163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session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available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'spark'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Welcome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____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        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_____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\ \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\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`/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'_/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\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\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\ 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version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2.4.0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 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Using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Scala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version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2.11.12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Java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HotSpot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TM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64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Bit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Server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VM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Java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1.8.0_191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expressions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have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them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evaluated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help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more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information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scala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q</a:t>
            </a:r>
            <a:endParaRPr lang="en-US" sz="3200" dirty="0" smtClean="0"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4932040" y="5949280"/>
            <a:ext cx="2736304" cy="504056"/>
          </a:xfrm>
          <a:prstGeom prst="accentBorderCallout2">
            <a:avLst>
              <a:gd name="adj1" fmla="val 32626"/>
              <a:gd name="adj2" fmla="val -2418"/>
              <a:gd name="adj3" fmla="val 32856"/>
              <a:gd name="adj4" fmla="val -76420"/>
              <a:gd name="adj5" fmla="val -706291"/>
              <a:gd name="adj6" fmla="val -7729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Web UI</a:t>
            </a:r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5436096" y="1124744"/>
            <a:ext cx="2736304" cy="504056"/>
          </a:xfrm>
          <a:prstGeom prst="accentBorderCallout2">
            <a:avLst>
              <a:gd name="adj1" fmla="val 32626"/>
              <a:gd name="adj2" fmla="val -2418"/>
              <a:gd name="adj3" fmla="val 30149"/>
              <a:gd name="adj4" fmla="val -27043"/>
              <a:gd name="adj5" fmla="val 235950"/>
              <a:gd name="adj6" fmla="val -2592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context</a:t>
            </a:r>
          </a:p>
        </p:txBody>
      </p:sp>
      <p:sp>
        <p:nvSpPr>
          <p:cNvPr id="11" name="Line Callout 2 (Border and Accent Bar) 10"/>
          <p:cNvSpPr/>
          <p:nvPr/>
        </p:nvSpPr>
        <p:spPr>
          <a:xfrm>
            <a:off x="5796136" y="3356992"/>
            <a:ext cx="2736304" cy="504056"/>
          </a:xfrm>
          <a:prstGeom prst="accentBorderCallout2">
            <a:avLst>
              <a:gd name="adj1" fmla="val 32626"/>
              <a:gd name="adj2" fmla="val -2418"/>
              <a:gd name="adj3" fmla="val 30149"/>
              <a:gd name="adj4" fmla="val -27043"/>
              <a:gd name="adj5" fmla="val -40224"/>
              <a:gd name="adj6" fmla="val -2741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build="allAtOnce" animBg="1"/>
      <p:bldP spid="11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Python Spark shell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Consolas" pitchFamily="49" charset="0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331640" y="404664"/>
            <a:ext cx="7560840" cy="597666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err="1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@ubuntu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$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Python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2.7.15rc1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default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Nov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12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2018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14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31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15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GCC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7.3.0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on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linux2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"help"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"copyright"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"credits"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or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"license"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more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information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2018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12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04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25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39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WARN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NativeCodeLoader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62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Unable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load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native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library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your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platform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...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using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builtin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java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classes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where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applicable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Setting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default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log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level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"WARN"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adjust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logging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level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use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setLogLevel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newLevel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).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use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setLogLevel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newLevel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Welcome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____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        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_____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\ \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\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`/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'_/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\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\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\  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version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2.4.0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 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_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Using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Python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version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2.7.15rc1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default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Nov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12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2018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14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31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15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SparkSession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available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'spark'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&lt;class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pyspark.sql.session.SparkSession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&lt;class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pyspark.context.SparkContext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3200" dirty="0" smtClean="0">
                <a:ea typeface="Calibri"/>
                <a:cs typeface="Times New Roman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4860032" y="5949280"/>
            <a:ext cx="2736304" cy="504056"/>
          </a:xfrm>
          <a:prstGeom prst="accentBorderCallout2">
            <a:avLst>
              <a:gd name="adj1" fmla="val 32626"/>
              <a:gd name="adj2" fmla="val -2418"/>
              <a:gd name="adj3" fmla="val 32856"/>
              <a:gd name="adj4" fmla="val -76420"/>
              <a:gd name="adj5" fmla="val -42932"/>
              <a:gd name="adj6" fmla="val -7629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indeed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read something off HDFS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Consolas" pitchFamily="49" charset="0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331640" y="404664"/>
            <a:ext cx="7560840" cy="597666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in bash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hadoop@ubuntu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:~$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hdfs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dfs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put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sales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csv</a:t>
            </a:r>
          </a:p>
          <a:p>
            <a:pPr>
              <a:lnSpc>
                <a:spcPct val="115000"/>
              </a:lnSpc>
            </a:pPr>
            <a:endParaRPr lang="en-US" sz="2400" dirty="0" smtClean="0">
              <a:solidFill>
                <a:srgbClr val="8DA6CE"/>
              </a:solidFill>
              <a:highlight>
                <a:srgbClr val="000000"/>
              </a:highlight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5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hadoop@ubuntu</a:t>
            </a:r>
            <a:r>
              <a:rPr lang="en-US" sz="25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:~$ </a:t>
            </a:r>
            <a:r>
              <a:rPr lang="en-US" sz="25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hdfs</a:t>
            </a:r>
            <a:r>
              <a:rPr lang="en-US" sz="25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5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dfs</a:t>
            </a:r>
            <a:r>
              <a:rPr lang="en-US" sz="25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-</a:t>
            </a:r>
            <a:r>
              <a:rPr lang="en-US" sz="25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ls|grep</a:t>
            </a:r>
            <a:r>
              <a:rPr lang="en-US" sz="25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sales</a:t>
            </a:r>
          </a:p>
          <a:p>
            <a:pPr>
              <a:lnSpc>
                <a:spcPct val="115000"/>
              </a:lnSpc>
            </a:pPr>
            <a:endParaRPr lang="en-US" sz="2500" dirty="0" smtClean="0">
              <a:solidFill>
                <a:srgbClr val="8DA6CE"/>
              </a:solidFill>
              <a:highlight>
                <a:srgbClr val="000000"/>
              </a:highlight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3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3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rw</a:t>
            </a:r>
            <a:r>
              <a:rPr lang="en-US" sz="23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-r--r--   2 </a:t>
            </a:r>
            <a:r>
              <a:rPr lang="en-US" sz="23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3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3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supergroup</a:t>
            </a:r>
            <a:r>
              <a:rPr lang="en-US" sz="23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 9659391 2018-11-27 18:43 sales.csv</a:t>
            </a:r>
          </a:p>
          <a:p>
            <a:pPr>
              <a:lnSpc>
                <a:spcPct val="115000"/>
              </a:lnSpc>
            </a:pP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hadoop@ubuntu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:~$ </a:t>
            </a:r>
            <a:r>
              <a:rPr lang="en-US" sz="2400" dirty="0" err="1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</a:t>
            </a:r>
            <a:endParaRPr lang="en-US" sz="2400" dirty="0" smtClean="0">
              <a:solidFill>
                <a:srgbClr val="AEAEAE"/>
              </a:solidFill>
              <a:highlight>
                <a:srgbClr val="000000"/>
              </a:highlight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[…]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textFile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textFile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"sales.csv"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textFile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count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88476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textFile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first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u'Retailer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country,Order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method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type,Retailer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type,Product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line,Product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type,Product,Year,Quarter,Revenue,Quantity,Gross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margin'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3200" dirty="0" smtClean="0">
                <a:ea typeface="Calibri"/>
                <a:cs typeface="Times New Roman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4932040" y="5589240"/>
            <a:ext cx="3240360" cy="864096"/>
          </a:xfrm>
          <a:prstGeom prst="accentBorderCallout2">
            <a:avLst>
              <a:gd name="adj1" fmla="val 32626"/>
              <a:gd name="adj2" fmla="val -2418"/>
              <a:gd name="adj3" fmla="val 34209"/>
              <a:gd name="adj4" fmla="val -17322"/>
              <a:gd name="adj5" fmla="val -19468"/>
              <a:gd name="adj6" fmla="val -169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Task: now try to open a nonexistent file. Is it possible? Then try: </a:t>
            </a:r>
            <a:r>
              <a:rPr lang="en-US" dirty="0" err="1" smtClean="0">
                <a:solidFill>
                  <a:sysClr val="windowText" lastClr="000000"/>
                </a:solidFill>
                <a:sym typeface="Wingdings" pitchFamily="2" charset="2"/>
              </a:rPr>
              <a:t>textFile.cache</a:t>
            </a:r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() </a:t>
            </a:r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5364088" y="2564904"/>
            <a:ext cx="2736304" cy="504056"/>
          </a:xfrm>
          <a:prstGeom prst="accentBorderCallout2">
            <a:avLst>
              <a:gd name="adj1" fmla="val 32626"/>
              <a:gd name="adj2" fmla="val -2418"/>
              <a:gd name="adj3" fmla="val 160113"/>
              <a:gd name="adj4" fmla="val -2104"/>
              <a:gd name="adj5" fmla="val 181798"/>
              <a:gd name="adj6" fmla="val 450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HDFS is the default source</a:t>
            </a:r>
          </a:p>
        </p:txBody>
      </p:sp>
      <p:sp>
        <p:nvSpPr>
          <p:cNvPr id="11" name="Line Callout 2 (Border and Accent Bar) 10"/>
          <p:cNvSpPr/>
          <p:nvPr/>
        </p:nvSpPr>
        <p:spPr>
          <a:xfrm>
            <a:off x="1403648" y="5949280"/>
            <a:ext cx="2520280" cy="504056"/>
          </a:xfrm>
          <a:prstGeom prst="accentBorderCallout2">
            <a:avLst>
              <a:gd name="adj1" fmla="val -7988"/>
              <a:gd name="adj2" fmla="val -423"/>
              <a:gd name="adj3" fmla="val -53787"/>
              <a:gd name="adj4" fmla="val 52760"/>
              <a:gd name="adj5" fmla="val -102499"/>
              <a:gd name="adj6" fmla="val 5238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It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build="allAtOnce" animBg="1"/>
      <p:bldP spid="1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entry point to any Spark functionality. In standalone spark program, initiate this first. However, </a:t>
            </a:r>
            <a:r>
              <a:rPr lang="en-US" dirty="0" err="1" smtClean="0"/>
              <a:t>PySpark</a:t>
            </a:r>
            <a:r>
              <a:rPr lang="en-US" dirty="0" smtClean="0"/>
              <a:t> has </a:t>
            </a:r>
            <a:r>
              <a:rPr lang="en-US" dirty="0" err="1" smtClean="0"/>
              <a:t>SparkContext</a:t>
            </a:r>
            <a:r>
              <a:rPr lang="en-US" dirty="0" smtClean="0"/>
              <a:t> available as ‘sc’. Example functionality:</a:t>
            </a:r>
          </a:p>
          <a:p>
            <a:pPr>
              <a:buNone/>
            </a:pPr>
            <a:r>
              <a:rPr lang="en-US" b="1" dirty="0" err="1" smtClean="0"/>
              <a:t>sc.textFile</a:t>
            </a:r>
            <a:r>
              <a:rPr lang="en-US" b="1" dirty="0" smtClean="0"/>
              <a:t>() </a:t>
            </a:r>
            <a:r>
              <a:rPr lang="en-US" dirty="0" smtClean="0"/>
              <a:t>reads a text file from HDFS, a local file system (available on all nodes), or any </a:t>
            </a:r>
            <a:r>
              <a:rPr lang="en-US" dirty="0" err="1" smtClean="0"/>
              <a:t>Hadoop</a:t>
            </a:r>
            <a:r>
              <a:rPr lang="en-US" dirty="0" smtClean="0"/>
              <a:t>-supported file system URI, and return it as an RDD of Strings.</a:t>
            </a:r>
          </a:p>
          <a:p>
            <a:pPr>
              <a:buNone/>
            </a:pPr>
            <a:r>
              <a:rPr lang="en-US" b="1" dirty="0" err="1" smtClean="0"/>
              <a:t>sc.accumulator</a:t>
            </a:r>
            <a:r>
              <a:rPr lang="en-US" b="1" dirty="0" smtClean="0"/>
              <a:t>() </a:t>
            </a:r>
            <a:r>
              <a:rPr lang="en-US" dirty="0" smtClean="0"/>
              <a:t>create an accumulator variable</a:t>
            </a:r>
          </a:p>
          <a:p>
            <a:pPr>
              <a:buNone/>
            </a:pPr>
            <a:r>
              <a:rPr lang="en-US" b="1" dirty="0" err="1" smtClean="0"/>
              <a:t>sc.parallelize</a:t>
            </a:r>
            <a:r>
              <a:rPr lang="en-US" b="1" dirty="0" smtClean="0"/>
              <a:t>() </a:t>
            </a:r>
            <a:r>
              <a:rPr lang="en-US" dirty="0" smtClean="0"/>
              <a:t>distribute a local Python collection to form an RDD</a:t>
            </a:r>
          </a:p>
          <a:p>
            <a:pPr>
              <a:buNone/>
            </a:pPr>
            <a:r>
              <a:rPr lang="en-US" b="1" dirty="0" err="1" smtClean="0"/>
              <a:t>sc.uiWebUrl</a:t>
            </a:r>
            <a:r>
              <a:rPr lang="en-US" b="1" dirty="0" smtClean="0"/>
              <a:t> </a:t>
            </a:r>
            <a:r>
              <a:rPr lang="en-US" dirty="0" smtClean="0"/>
              <a:t>returns the web interface address</a:t>
            </a:r>
          </a:p>
          <a:p>
            <a:pPr>
              <a:buNone/>
            </a:pPr>
            <a:r>
              <a:rPr lang="en-US" dirty="0" smtClean="0"/>
              <a:t>More: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https://spark.apache.org/docs/latest/api/python/pyspark.html#pyspark.SparkContext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Spark context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Reading a local file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331640" y="404664"/>
            <a:ext cx="7560840" cy="59766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err="1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@ubuntu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$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pwd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home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pp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err="1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@ubuntu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$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ls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sales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csv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err="1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@ubuntu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$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...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myf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US" sz="2400" u="sng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file:///home/hadoop/pp/sales.csv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mydata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pl-PL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textFile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pl-PL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myf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).</a:t>
            </a:r>
            <a:r>
              <a:rPr lang="pl-PL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cache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mydata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count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88476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mydata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&lt;class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pyspark.rdd.RDD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en-US" sz="3200" dirty="0" smtClean="0"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ine Callout 2 (Border and Accent Bar) 10"/>
          <p:cNvSpPr/>
          <p:nvPr/>
        </p:nvSpPr>
        <p:spPr>
          <a:xfrm>
            <a:off x="5724128" y="1916832"/>
            <a:ext cx="2520280" cy="1728192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42006"/>
              <a:gd name="adj5" fmla="val 205377"/>
              <a:gd name="adj6" fmla="val -4129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RDD, beyond </a:t>
            </a:r>
            <a:r>
              <a:rPr lang="en-US" dirty="0" err="1" smtClean="0">
                <a:solidFill>
                  <a:sysClr val="windowText" lastClr="000000"/>
                </a:solidFill>
                <a:sym typeface="Wingdings" pitchFamily="2" charset="2"/>
              </a:rPr>
              <a:t>DataFrame</a:t>
            </a:r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ysClr val="windowText" lastClr="000000"/>
                </a:solidFill>
                <a:sym typeface="Wingdings" pitchFamily="2" charset="2"/>
              </a:rPr>
              <a:t>DataSet</a:t>
            </a:r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), is the basic data structure in Spark. RDD is immutable. All you can do is create a new RDD.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print an RDD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331640" y="404664"/>
            <a:ext cx="7560840" cy="597666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myf30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US" sz="2400" u="sng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file:///home/hadoop/pp/htru30.txt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myd30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textFile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myf30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myd30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count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30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print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myd30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take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tEach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pulsar produces a slightly different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emissio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trotation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(see [2] for an introduction to pulsar a'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u"\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tpotential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signal detection known as a 'candidate'"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tpulsar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 as determined by the length of an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observa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u'\teach candidate could potentially describe a real 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tdetections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are caused by radio frequency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interfer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tsignals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hard to find.'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u'\t'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tMachine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learning tools are now being used to auto'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tfacilitate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rapid analysis. Classification systems'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mylist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myd30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collect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mylist</a:t>
            </a:r>
            <a:endParaRPr lang="en-US" sz="3200" dirty="0" smtClean="0"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ine Callout 2 (Border and Accent Bar) 10"/>
          <p:cNvSpPr/>
          <p:nvPr/>
        </p:nvSpPr>
        <p:spPr>
          <a:xfrm>
            <a:off x="5724128" y="1052736"/>
            <a:ext cx="2520280" cy="648072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42006"/>
              <a:gd name="adj5" fmla="val 56121"/>
              <a:gd name="adj6" fmla="val -4779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First method, like head()</a:t>
            </a: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5940152" y="4869160"/>
            <a:ext cx="2520280" cy="648072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42006"/>
              <a:gd name="adj5" fmla="val 56121"/>
              <a:gd name="adj6" fmla="val -4779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Second method, if RDD is small. Returns a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8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Filter operation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331640" y="404664"/>
            <a:ext cx="7560840" cy="597666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myf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myd30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filter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(lambda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"pulsar"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print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myf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take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tEach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pulsar produces a slightly different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emissio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myf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collect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tEach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pulsar produces a slightly different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emissio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trotation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(see [2] for an introduction to pulsar a'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tpulsar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 as determined by the length of an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observa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tHere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the legitimate pulsar examples are a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minorit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treal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pulsar examples. These examples have all bee'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3200" dirty="0" smtClean="0">
                <a:ea typeface="Calibri"/>
                <a:cs typeface="Times New Roman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ine Callout 2 (Border and Accent Bar) 10"/>
          <p:cNvSpPr/>
          <p:nvPr/>
        </p:nvSpPr>
        <p:spPr>
          <a:xfrm>
            <a:off x="5364088" y="2132856"/>
            <a:ext cx="2520280" cy="1224136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109154"/>
              <a:gd name="adj5" fmla="val -98306"/>
              <a:gd name="adj6" fmla="val -11007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filter(f) returns a new RDD containing elements that satisfy a predicate 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5076056" y="5229200"/>
            <a:ext cx="2520280" cy="648072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109154"/>
              <a:gd name="adj5" fmla="val -654883"/>
              <a:gd name="adj6" fmla="val -11115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A new RDD. So this is a </a:t>
            </a:r>
            <a:r>
              <a:rPr lang="en-US" b="1" dirty="0" smtClean="0">
                <a:solidFill>
                  <a:sysClr val="windowText" lastClr="000000"/>
                </a:solidFill>
                <a:sym typeface="Wingdings" pitchFamily="2" charset="2"/>
              </a:rPr>
              <a:t>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7192"/>
            <a:ext cx="9144000" cy="17728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Data </a:t>
            </a:r>
            <a:r>
              <a:rPr lang="pl-PL" sz="2400" dirty="0" smtClean="0">
                <a:solidFill>
                  <a:schemeClr val="bg1"/>
                </a:solidFill>
              </a:rPr>
              <a:t>Science, Data Engineering, Data Management... Data Art?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2063080"/>
          </a:xfrm>
        </p:spPr>
        <p:txBody>
          <a:bodyPr>
            <a:normAutofit fontScale="47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Cracow University of Technology (Politechnika Krakowska)</a:t>
            </a:r>
          </a:p>
          <a:p>
            <a:r>
              <a:rPr lang="pl-PL" dirty="0" smtClean="0"/>
              <a:t>Faculty of Physics, Mathematics and Computer Science</a:t>
            </a:r>
          </a:p>
          <a:p>
            <a:r>
              <a:rPr lang="pl-PL" dirty="0" smtClean="0"/>
              <a:t>Original course title: </a:t>
            </a:r>
          </a:p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and tools for big data analysis, code WFMiI I oIIS D2 17/18</a:t>
            </a:r>
          </a:p>
          <a:p>
            <a:r>
              <a:rPr lang="pl-PL" dirty="0" smtClean="0"/>
              <a:t>Graduate Master’s degree studies, 2nd year</a:t>
            </a:r>
          </a:p>
          <a:p>
            <a:r>
              <a:rPr lang="pl-PL" dirty="0" smtClean="0"/>
              <a:t>2018/2019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Venue: </a:t>
            </a:r>
            <a:r>
              <a:rPr lang="pl-PL" b="1" dirty="0" smtClean="0">
                <a:solidFill>
                  <a:schemeClr val="tx1"/>
                </a:solidFill>
              </a:rPr>
              <a:t>Room F</a:t>
            </a:r>
            <a:r>
              <a:rPr lang="en-US" b="1" dirty="0" smtClean="0">
                <a:solidFill>
                  <a:schemeClr val="tx1"/>
                </a:solidFill>
              </a:rPr>
              <a:t>020</a:t>
            </a:r>
            <a:r>
              <a:rPr lang="pl-PL" dirty="0" smtClean="0">
                <a:solidFill>
                  <a:schemeClr val="tx1"/>
                </a:solidFill>
              </a:rPr>
              <a:t>, ul. Podchorążych 1, Kraków (budynek wydz. Fiz Mat i Inf)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Time: Every </a:t>
            </a:r>
            <a:r>
              <a:rPr lang="en-US" dirty="0" smtClean="0">
                <a:solidFill>
                  <a:schemeClr val="tx1"/>
                </a:solidFill>
              </a:rPr>
              <a:t>Wed</a:t>
            </a:r>
            <a:r>
              <a:rPr lang="pl-PL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9:00</a:t>
            </a:r>
            <a:r>
              <a:rPr lang="pl-PL" dirty="0" smtClean="0">
                <a:solidFill>
                  <a:schemeClr val="tx1"/>
                </a:solidFill>
              </a:rPr>
              <a:t>, Oct 2018</a:t>
            </a:r>
            <a:r>
              <a:rPr lang="en-US" dirty="0" smtClean="0">
                <a:solidFill>
                  <a:schemeClr val="tx1"/>
                </a:solidFill>
              </a:rPr>
              <a:t> through end Jan 2019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7664" y="4077072"/>
            <a:ext cx="6400800" cy="235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75656" y="5805264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</a:rPr>
              <a:t>Copyright and contact: </a:t>
            </a:r>
            <a:r>
              <a:rPr lang="pl-PL" sz="1500" dirty="0" smtClean="0">
                <a:solidFill>
                  <a:schemeClr val="bg1"/>
                </a:solidFill>
              </a:rPr>
              <a:t>Pawe</a:t>
            </a:r>
            <a:r>
              <a:rPr lang="en-US" sz="1500" dirty="0" smtClean="0">
                <a:solidFill>
                  <a:schemeClr val="bg1"/>
                </a:solidFill>
              </a:rPr>
              <a:t>l</a:t>
            </a:r>
            <a:r>
              <a:rPr lang="pl-PL" sz="1500" dirty="0" smtClean="0">
                <a:solidFill>
                  <a:schemeClr val="bg1"/>
                </a:solidFill>
              </a:rPr>
              <a:t> P</a:t>
            </a:r>
            <a:r>
              <a:rPr lang="en-US" sz="1500" dirty="0" smtClean="0">
                <a:solidFill>
                  <a:schemeClr val="bg1"/>
                </a:solidFill>
              </a:rPr>
              <a:t>l</a:t>
            </a:r>
            <a:r>
              <a:rPr lang="pl-PL" sz="1500" dirty="0" smtClean="0">
                <a:solidFill>
                  <a:schemeClr val="bg1"/>
                </a:solidFill>
              </a:rPr>
              <a:t>aszczak, pp@altanova.pl</a:t>
            </a:r>
            <a:endParaRPr lang="en-US" sz="1500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</a:rPr>
              <a:t>(except third party content – where explicitly noted)</a:t>
            </a:r>
            <a:endParaRPr lang="pl-PL" sz="1500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176464" cy="365125"/>
          </a:xfrm>
        </p:spPr>
        <p:txBody>
          <a:bodyPr/>
          <a:lstStyle/>
          <a:p>
            <a:r>
              <a:rPr lang="en-US" dirty="0" smtClean="0"/>
              <a:t>Altanova.pl : Data [analytics | engineering | architecture]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836712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Big Data in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 30 hours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7584" y="191683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Lecture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 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: Apache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j-ea"/>
                <a:cs typeface="+mj-cs"/>
              </a:rPr>
              <a:t> Spark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Transformations: </a:t>
            </a:r>
            <a:r>
              <a:rPr lang="en-US" dirty="0" smtClean="0"/>
              <a:t>Anything that loads an RDD and creates a new RDD is a transformation (e.g. filter, map or another operation)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Actions</a:t>
            </a:r>
            <a:r>
              <a:rPr lang="en-US" dirty="0" smtClean="0"/>
              <a:t>: if RDD is not created, that's an action. This is commonly implemented as lazy loading. (remember creating a non-existent file?)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DAG: </a:t>
            </a:r>
            <a:r>
              <a:rPr lang="en-US" dirty="0" smtClean="0"/>
              <a:t>Direct Acyclic Graph: when you run an app in Spark, it constructs a graph: sequence of computations that need to be performed on data. Execution flow, as opposed to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Typical DAG process comprises of many transformations and a few actions.</a:t>
            </a:r>
          </a:p>
          <a:p>
            <a:endParaRPr lang="en-US" dirty="0" smtClean="0"/>
          </a:p>
          <a:p>
            <a:r>
              <a:rPr lang="en-US" dirty="0" smtClean="0"/>
              <a:t>Spark is designed to cover a wide range of workloads that previously required separate distributed systems, including batch applications, iterative algorithms, interactive queries, and streaming which is often necessary in production data analysis pipelines.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Transformations, actions, and DAG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Callout 2 (Border and Accent Bar) 5"/>
          <p:cNvSpPr/>
          <p:nvPr/>
        </p:nvSpPr>
        <p:spPr>
          <a:xfrm>
            <a:off x="6372200" y="5633864"/>
            <a:ext cx="2520280" cy="1224136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109154"/>
              <a:gd name="adj5" fmla="val -281148"/>
              <a:gd name="adj6" fmla="val -10790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Task: try these transformations:  </a:t>
            </a:r>
            <a:r>
              <a:rPr lang="en-US" dirty="0" err="1" smtClean="0">
                <a:solidFill>
                  <a:schemeClr val="tx1"/>
                </a:solidFill>
              </a:rPr>
              <a:t>foreach</a:t>
            </a:r>
            <a:r>
              <a:rPr lang="en-US" dirty="0" smtClean="0">
                <a:solidFill>
                  <a:schemeClr val="tx1"/>
                </a:solidFill>
              </a:rPr>
              <a:t>, map, reduce, join …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DataFrame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DataSet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925144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187624" y="0"/>
            <a:ext cx="7704856" cy="6858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&lt;class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pyspark.sql.session.SparkSession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mydf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read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US" sz="2400" u="sng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file:///home/hadoop/pp/htru30.txt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mydf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&lt;class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pyspark.sql.dataframe.DataFrame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mydf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count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30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mydf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first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Row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tEach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pulsar produces a slightly different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emissio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mydf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collect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Row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tEach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pulsar produces a slightly different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emissio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Row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trotation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(see [2] for an introduction to pulsar a'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Row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u"\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tpotential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signal detection known as a 'candidate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mfi1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mydf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filter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mydf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contains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"pulsar"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mfi1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collect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Row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tEach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pulsar produces a slightly different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emissio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Row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trotation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(see [2] for an introduction to pulsar a'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Row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u'\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treal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pulsar examples. These examples have all bee'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)]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mydf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read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US" sz="2400" u="sng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file:///home/hadoop/pp/sales.csv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print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mydf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take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3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Row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u'Retailer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country,Order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method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type,Retailer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type,Product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line,Product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type,Product,Year,Quarter,Revenue,Quantity,Gross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margin'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Row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u'United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States,Fax,Outdoors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Shop,Camping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Equipment,Cooking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Gear,TrailChef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Deluxe Cook Set,2012,Q1 2012,59628.66,489,0.34754797'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11" name="Line Callout 2 (Border and Accent Bar) 10"/>
          <p:cNvSpPr/>
          <p:nvPr/>
        </p:nvSpPr>
        <p:spPr>
          <a:xfrm>
            <a:off x="6084168" y="1412776"/>
            <a:ext cx="2520280" cy="504056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109154"/>
              <a:gd name="adj5" fmla="val 93455"/>
              <a:gd name="adj6" fmla="val -10953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 far, so good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6084168" y="5805264"/>
            <a:ext cx="2520280" cy="648072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109154"/>
              <a:gd name="adj5" fmla="val -14689"/>
              <a:gd name="adj6" fmla="val -10898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  <a:sym typeface="Wingdings" pitchFamily="2" charset="2"/>
              </a:rPr>
              <a:t>DataFrame</a:t>
            </a:r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 makes more sense with tabular data</a:t>
            </a:r>
            <a:endParaRPr lang="en-US" b="1" dirty="0" smtClean="0">
              <a:solidFill>
                <a:sysClr val="windowText" lastClr="000000"/>
              </a:solidFill>
              <a:sym typeface="Wingdings" pitchFamily="2" charset="2"/>
            </a:endParaRPr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6156176" y="2564904"/>
            <a:ext cx="2520280" cy="504056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109154"/>
              <a:gd name="adj5" fmla="val 93455"/>
              <a:gd name="adj6" fmla="val -10953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Filtering is different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8" grpId="0" build="allAtOnce" animBg="1"/>
      <p:bldP spid="1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Broadcast variables in Spark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925144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475656" y="1196752"/>
            <a:ext cx="7416824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b1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broadcast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([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"broadcast1"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"two"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"3"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b1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&lt;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broadcast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Broadcast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object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0x7ff3e2bed710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print(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'broadcast1'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'two'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'3'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5580112" y="4365104"/>
            <a:ext cx="2520280" cy="1656184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109154"/>
              <a:gd name="adj5" fmla="val -9551"/>
              <a:gd name="adj6" fmla="val -10898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Copy of this broadcast variable is kept on every node, so it ca be used while executing tasks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Accumulators and scripting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solidFill>
                <a:srgbClr val="8DA6CE"/>
              </a:solidFill>
              <a:highlight>
                <a:srgbClr val="000000"/>
              </a:highlight>
              <a:latin typeface="Courier New"/>
              <a:ea typeface="Calibri"/>
              <a:cs typeface="Times New Roman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187624" y="620688"/>
            <a:ext cx="7704856" cy="6237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err="1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@ubuntu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$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cat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myacc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from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import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SparkContext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SparkContext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"local"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"Accumulator app"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myacc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accumulator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100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def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):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global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myacc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 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myacc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+=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parallelize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([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3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4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5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6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7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8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9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foreach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print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"total added values : %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%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myacc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submit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myacc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</a:t>
            </a:r>
          </a:p>
          <a:p>
            <a:pPr>
              <a:lnSpc>
                <a:spcPct val="115000"/>
              </a:lnSpc>
            </a:pPr>
            <a:r>
              <a:rPr lang="en-US" sz="1900" dirty="0" smtClean="0">
                <a:solidFill>
                  <a:srgbClr val="FFC000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spark-submit </a:t>
            </a:r>
            <a:r>
              <a:rPr lang="en-US" sz="1900" dirty="0" smtClean="0">
                <a:solidFill>
                  <a:srgbClr val="FFC000"/>
                </a:solidFill>
              </a:rPr>
              <a:t>--master yarn --deploy-mode cluster</a:t>
            </a:r>
            <a:r>
              <a:rPr lang="en-US" sz="1900" dirty="0" smtClean="0">
                <a:solidFill>
                  <a:srgbClr val="FFC000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myacc.py</a:t>
            </a:r>
            <a:endParaRPr lang="en-US" sz="1900" dirty="0" smtClean="0">
              <a:solidFill>
                <a:srgbClr val="FFC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...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total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added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values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155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11" name="Line Callout 2 (Border and Accent Bar) 10"/>
          <p:cNvSpPr/>
          <p:nvPr/>
        </p:nvSpPr>
        <p:spPr>
          <a:xfrm>
            <a:off x="6084168" y="1700808"/>
            <a:ext cx="2520280" cy="504056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109154"/>
              <a:gd name="adj5" fmla="val 1397"/>
              <a:gd name="adj6" fmla="val -10844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Context! Now explicit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6156176" y="4797152"/>
            <a:ext cx="2520280" cy="648072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99948"/>
              <a:gd name="adj5" fmla="val -103137"/>
              <a:gd name="adj6" fmla="val -10086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Parallel execution possible</a:t>
            </a:r>
            <a:endParaRPr lang="en-US" b="1" dirty="0" smtClean="0">
              <a:solidFill>
                <a:sysClr val="windowText" lastClr="000000"/>
              </a:solidFill>
              <a:sym typeface="Wingdings" pitchFamily="2" charset="2"/>
            </a:endParaRPr>
          </a:p>
        </p:txBody>
      </p:sp>
      <p:sp>
        <p:nvSpPr>
          <p:cNvPr id="12" name="Line Callout 2 (Border and Accent Bar) 11"/>
          <p:cNvSpPr/>
          <p:nvPr/>
        </p:nvSpPr>
        <p:spPr>
          <a:xfrm>
            <a:off x="5796136" y="2348880"/>
            <a:ext cx="2880320" cy="1224136"/>
          </a:xfrm>
          <a:prstGeom prst="accentBorderCallout2">
            <a:avLst>
              <a:gd name="adj1" fmla="val 43456"/>
              <a:gd name="adj2" fmla="val -2589"/>
              <a:gd name="adj3" fmla="val 42783"/>
              <a:gd name="adj4" fmla="val -99948"/>
              <a:gd name="adj5" fmla="val 10197"/>
              <a:gd name="adj6" fmla="val -9977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container for accumulating partial values across multiple tasks (running on executors).</a:t>
            </a:r>
            <a:endParaRPr lang="en-US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8" grpId="0" build="allAtOnce" animBg="1"/>
      <p:bldP spid="12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Web UI @ 4040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1160925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transformations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187624" y="620688"/>
            <a:ext cx="7704856" cy="6237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return elements that meet the condition inside f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ef f(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print(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rdd2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foreach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#filter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filtered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items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filter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(lambda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Tadeusz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'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in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filtered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filtered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collect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#map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words_map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words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map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(lambda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x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mapping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words_map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collect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#reduce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from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operator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import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add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mysum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reduce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add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mysum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21</a:t>
            </a:r>
            <a:endParaRPr lang="en-US" sz="3200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Understanding partitions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solidFill>
                <a:srgbClr val="8DA6CE"/>
              </a:solidFill>
              <a:highlight>
                <a:srgbClr val="000000"/>
              </a:highlight>
              <a:latin typeface="Courier New"/>
              <a:ea typeface="Calibri"/>
              <a:cs typeface="Times New Roman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187624" y="620688"/>
            <a:ext cx="7704856" cy="62373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to split data between partitions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parallelize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data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also </a:t>
            </a:r>
            <a:r>
              <a:rPr lang="en-US" sz="2400" dirty="0" err="1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textFile</a:t>
            </a: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has similar argument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textFile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name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minPartitions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=None,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use_unicode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=True)[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source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</a:t>
            </a: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inspecting </a:t>
            </a: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partitions in an RDD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print(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"Number of partitions: {}"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format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getNumPartitions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()))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Number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of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partitions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print(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</a:t>
            </a:r>
            <a:r>
              <a:rPr lang="en-US" sz="2400" dirty="0" err="1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Partitioner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 {}"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format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partitioner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Partitioner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None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&gt;&gt;&gt;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print(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"Partitions structure: {}"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format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glom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collect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()))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Partitions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structure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[[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3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[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4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5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6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]]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&gt;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</a:t>
            </a:r>
            <a:r>
              <a:rPr lang="en-US" sz="2400" dirty="0" err="1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dataframe</a:t>
            </a: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- can do </a:t>
            </a: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the same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need to </a:t>
            </a: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convert to </a:t>
            </a:r>
            <a:r>
              <a:rPr lang="en-US" sz="2400" dirty="0" err="1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</a:t>
            </a: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first though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myDataFrame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rdd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getNumPartitions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#coalesce() and repartition() transformations are used 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AEAEA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# for changing the number of partitions in the RDD.</a:t>
            </a:r>
            <a:endParaRPr lang="en-US" sz="32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DAG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Divides operators </a:t>
            </a:r>
            <a:r>
              <a:rPr lang="en-US" dirty="0" smtClean="0"/>
              <a:t>into stages of tasks. A stage is comprised of tasks based on partitions of the input data. The DAG scheduler pipelines operators together. For e.g. Many map operators can be scheduled in a single stage. The final result of a DAG scheduler is a set of stages.</a:t>
            </a:r>
          </a:p>
          <a:p>
            <a:r>
              <a:rPr lang="en-US" dirty="0" smtClean="0"/>
              <a:t>Stages </a:t>
            </a:r>
            <a:r>
              <a:rPr lang="en-US" dirty="0" smtClean="0"/>
              <a:t>are passed on to the Task Scheduler</a:t>
            </a:r>
            <a:r>
              <a:rPr lang="en-US" dirty="0" smtClean="0"/>
              <a:t>. The </a:t>
            </a:r>
            <a:r>
              <a:rPr lang="en-US" dirty="0" smtClean="0"/>
              <a:t>task scheduler launches tasks via cluster manager (Spark Standalone/Yarn/</a:t>
            </a:r>
            <a:r>
              <a:rPr lang="en-US" dirty="0" err="1" smtClean="0"/>
              <a:t>Mesos</a:t>
            </a:r>
            <a:r>
              <a:rPr lang="en-US" dirty="0" smtClean="0"/>
              <a:t>). </a:t>
            </a:r>
            <a:r>
              <a:rPr lang="en-US" dirty="0" smtClean="0"/>
              <a:t>The </a:t>
            </a:r>
            <a:r>
              <a:rPr lang="en-US" dirty="0" smtClean="0"/>
              <a:t>Worker executes the tasks on the Slave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Transformations are:.</a:t>
            </a:r>
            <a:endParaRPr lang="en-US" dirty="0" smtClean="0"/>
          </a:p>
          <a:p>
            <a:r>
              <a:rPr lang="en-US" b="1" dirty="0" smtClean="0"/>
              <a:t>narrow</a:t>
            </a:r>
            <a:r>
              <a:rPr lang="en-US" dirty="0" smtClean="0"/>
              <a:t> </a:t>
            </a:r>
            <a:r>
              <a:rPr lang="en-US" dirty="0" smtClean="0"/>
              <a:t>transformation - doesn't require </a:t>
            </a:r>
            <a:r>
              <a:rPr lang="en-US" dirty="0" smtClean="0"/>
              <a:t>shuffling. Map</a:t>
            </a:r>
            <a:r>
              <a:rPr lang="en-US" dirty="0" smtClean="0"/>
              <a:t>, filter etc..</a:t>
            </a:r>
          </a:p>
          <a:p>
            <a:r>
              <a:rPr lang="en-US" b="1" dirty="0" smtClean="0"/>
              <a:t>wide</a:t>
            </a:r>
            <a:r>
              <a:rPr lang="en-US" dirty="0" smtClean="0"/>
              <a:t> transformation - requires </a:t>
            </a:r>
            <a:r>
              <a:rPr lang="en-US" dirty="0" err="1" smtClean="0"/>
              <a:t>shuffing</a:t>
            </a:r>
            <a:r>
              <a:rPr lang="en-US" dirty="0" smtClean="0"/>
              <a:t>, e.g. </a:t>
            </a:r>
            <a:r>
              <a:rPr lang="en-US" dirty="0" err="1" smtClean="0"/>
              <a:t>reduceByKey</a:t>
            </a:r>
            <a:r>
              <a:rPr lang="en-US" dirty="0" smtClean="0"/>
              <a:t> </a:t>
            </a:r>
            <a:r>
              <a:rPr lang="en-US" dirty="0" smtClean="0"/>
              <a:t>etc..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4784" y="2592288"/>
            <a:ext cx="6444208" cy="1340768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Understanding DAG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solidFill>
                <a:srgbClr val="8DA6CE"/>
              </a:solidFill>
              <a:highlight>
                <a:srgbClr val="000000"/>
              </a:highlight>
              <a:latin typeface="Courier New"/>
              <a:ea typeface="Calibri"/>
              <a:cs typeface="Times New Roman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187624" y="620688"/>
            <a:ext cx="7704856" cy="6237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err="1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@ubuntu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$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more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wc2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from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pyspark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import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SparkContext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SparkContext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"local"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"word count"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counts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=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sc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textFile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"tadeusz.txt"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flatMap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(lambda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line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line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split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 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map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(lambda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word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word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reduceByKey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(lambda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a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+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b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counts</a:t>
            </a:r>
            <a:r>
              <a:rPr lang="en-US" sz="2400" dirty="0" err="1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saveAsTextFile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en-US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"ts.txt"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err="1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@ubuntu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$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spark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submit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wc2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py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 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hadoop</a:t>
            </a:r>
            <a:r>
              <a:rPr lang="en-US" sz="2400" dirty="0" err="1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@ubuntu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:~/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pp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$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hdfs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dfs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cat</a:t>
            </a:r>
            <a:r>
              <a:rPr lang="en-US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ts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txt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/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part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-</a:t>
            </a:r>
            <a:r>
              <a:rPr lang="en-US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00000</a:t>
            </a: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|</a:t>
            </a:r>
            <a:r>
              <a:rPr lang="en-US" sz="2400" dirty="0" smtClean="0">
                <a:solidFill>
                  <a:srgbClr val="8DA6CE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more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pl-PL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u''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1126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pl-PL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u'konary'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pl-PL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u'mo\u017cna'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2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pl-PL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u'miejsce,'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pl-PL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u'jelenie'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pl-PL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u'kr\xf3tki,'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1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(</a:t>
            </a:r>
            <a:r>
              <a:rPr lang="pl-PL" sz="2400" dirty="0" smtClean="0">
                <a:solidFill>
                  <a:srgbClr val="61CE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u'sto\u0142em'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,</a:t>
            </a:r>
            <a:r>
              <a:rPr lang="pl-PL" sz="2400" dirty="0" smtClean="0">
                <a:solidFill>
                  <a:srgbClr val="F8F8F8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 </a:t>
            </a:r>
            <a:r>
              <a:rPr lang="pl-PL" sz="2400" dirty="0" smtClean="0">
                <a:solidFill>
                  <a:srgbClr val="D8FA3C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3</a:t>
            </a:r>
            <a:r>
              <a:rPr lang="pl-PL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)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BDE2D"/>
                </a:solidFill>
                <a:highlight>
                  <a:srgbClr val="000000"/>
                </a:highlight>
                <a:latin typeface="Courier New"/>
                <a:ea typeface="Calibri"/>
                <a:cs typeface="Times New Roman"/>
              </a:rPr>
              <a:t>...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6156176" y="2564904"/>
            <a:ext cx="2520280" cy="504056"/>
          </a:xfrm>
          <a:prstGeom prst="accentBorderCallout2">
            <a:avLst>
              <a:gd name="adj1" fmla="val 43456"/>
              <a:gd name="adj2" fmla="val -2589"/>
              <a:gd name="adj3" fmla="val 49038"/>
              <a:gd name="adj4" fmla="val -7815"/>
              <a:gd name="adj5" fmla="val 43412"/>
              <a:gd name="adj6" fmla="val -1319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Shuffling = end of stage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8044"/>
            <a:ext cx="9144000" cy="5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some type of computations supported</a:t>
            </a:r>
          </a:p>
          <a:p>
            <a:r>
              <a:rPr lang="en-US" dirty="0" smtClean="0"/>
              <a:t>Not easy to program</a:t>
            </a:r>
          </a:p>
          <a:p>
            <a:r>
              <a:rPr lang="en-US" dirty="0" smtClean="0"/>
              <a:t>Missing abstractions for advanced workflows</a:t>
            </a:r>
          </a:p>
          <a:p>
            <a:r>
              <a:rPr lang="en-US" dirty="0" smtClean="0"/>
              <a:t>Streamed data, interactive data, DAG workflows, heterogeneous tasks - difficult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Hadoop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MapReduce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issues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Pyspark</a:t>
            </a:r>
            <a:r>
              <a:rPr lang="en-US" dirty="0" smtClean="0"/>
              <a:t> reference, start with RDD, </a:t>
            </a:r>
            <a:r>
              <a:rPr lang="en-US" dirty="0" err="1" smtClean="0"/>
              <a:t>DataFrame</a:t>
            </a:r>
            <a:r>
              <a:rPr lang="en-US" dirty="0" smtClean="0"/>
              <a:t> and </a:t>
            </a:r>
            <a:r>
              <a:rPr lang="en-US" dirty="0" err="1" smtClean="0"/>
              <a:t>SparkContext</a:t>
            </a:r>
            <a:r>
              <a:rPr lang="en-US" dirty="0" smtClean="0"/>
              <a:t>, and </a:t>
            </a:r>
            <a:r>
              <a:rPr lang="en-US" dirty="0" err="1" smtClean="0"/>
              <a:t>SparkSession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https://spark.apache.org/docs/latest/api/python/pyspark.html</a:t>
            </a:r>
            <a:endParaRPr lang="en-US" dirty="0" smtClean="0"/>
          </a:p>
          <a:p>
            <a:r>
              <a:rPr lang="en-US" dirty="0" smtClean="0"/>
              <a:t>Online examples: </a:t>
            </a:r>
            <a:r>
              <a:rPr lang="en-US" dirty="0" err="1" smtClean="0"/>
              <a:t>pi,wordcount</a:t>
            </a:r>
            <a:r>
              <a:rPr lang="en-US" dirty="0" smtClean="0"/>
              <a:t>, and ML: </a:t>
            </a:r>
            <a:r>
              <a:rPr lang="en-US" dirty="0" smtClean="0">
                <a:hlinkClick r:id="rId3"/>
              </a:rPr>
              <a:t>https://spark.apache.org/examples.html</a:t>
            </a:r>
            <a:endParaRPr lang="en-US" dirty="0" smtClean="0"/>
          </a:p>
          <a:p>
            <a:r>
              <a:rPr lang="en-US" dirty="0" smtClean="0"/>
              <a:t>Local examples: spark-submit examples/</a:t>
            </a:r>
            <a:r>
              <a:rPr lang="en-US" dirty="0" err="1" smtClean="0"/>
              <a:t>src</a:t>
            </a:r>
            <a:r>
              <a:rPr lang="en-US" dirty="0" smtClean="0"/>
              <a:t>/main/python/pi.py</a:t>
            </a:r>
          </a:p>
          <a:p>
            <a:r>
              <a:rPr lang="en-US" dirty="0" smtClean="0"/>
              <a:t>Many more examples in </a:t>
            </a:r>
            <a:r>
              <a:rPr lang="en-US" dirty="0" err="1" smtClean="0"/>
              <a:t>Github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https://github.com/apache/spark/tree/master/examples/src/main/python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to go from here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Written in </a:t>
            </a:r>
            <a:r>
              <a:rPr lang="en-US" dirty="0" err="1" smtClean="0"/>
              <a:t>Scala</a:t>
            </a:r>
            <a:endParaRPr lang="en-US" dirty="0" smtClean="0"/>
          </a:p>
          <a:p>
            <a:r>
              <a:rPr lang="en-US" dirty="0" err="1" smtClean="0"/>
              <a:t>Scala</a:t>
            </a:r>
            <a:r>
              <a:rPr lang="en-US" dirty="0" smtClean="0"/>
              <a:t> code compiles into JVM </a:t>
            </a:r>
            <a:r>
              <a:rPr lang="en-US" dirty="0" err="1" smtClean="0"/>
              <a:t>bytecode</a:t>
            </a:r>
            <a:endParaRPr lang="en-US" dirty="0" smtClean="0"/>
          </a:p>
          <a:p>
            <a:r>
              <a:rPr lang="en-US" dirty="0" smtClean="0"/>
              <a:t>Focused on in-memory processing</a:t>
            </a:r>
          </a:p>
          <a:p>
            <a:r>
              <a:rPr lang="en-US" dirty="0" smtClean="0"/>
              <a:t>In memory, 100x faster than </a:t>
            </a:r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10x faster on disk</a:t>
            </a:r>
          </a:p>
          <a:p>
            <a:r>
              <a:rPr lang="en-US" dirty="0" smtClean="0"/>
              <a:t>Allows for a wide range of workflows. More flexible and easy in programming</a:t>
            </a:r>
          </a:p>
          <a:p>
            <a:r>
              <a:rPr lang="en-US" dirty="0" smtClean="0"/>
              <a:t>Leverages a lot of </a:t>
            </a:r>
            <a:r>
              <a:rPr lang="en-US" dirty="0" err="1" smtClean="0"/>
              <a:t>Hadoop</a:t>
            </a:r>
            <a:r>
              <a:rPr lang="en-US" dirty="0" smtClean="0"/>
              <a:t> infrastructure: </a:t>
            </a:r>
            <a:r>
              <a:rPr lang="en-US" dirty="0" err="1" smtClean="0"/>
              <a:t>Mesos</a:t>
            </a:r>
            <a:r>
              <a:rPr lang="en-US" dirty="0" smtClean="0"/>
              <a:t>, YARN, HDFS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Apache Spark: the concept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UC Berkeley's </a:t>
            </a:r>
            <a:r>
              <a:rPr lang="en-US" dirty="0" err="1" smtClean="0"/>
              <a:t>AMPLab</a:t>
            </a:r>
            <a:r>
              <a:rPr lang="en-US" dirty="0" smtClean="0"/>
              <a:t> in 2009</a:t>
            </a:r>
          </a:p>
          <a:p>
            <a:pPr lvl="1"/>
            <a:r>
              <a:rPr lang="en-US" dirty="0" smtClean="0"/>
              <a:t>Donated to Apache 2013. Now among the most vibrant Apache projects in version 2.4</a:t>
            </a:r>
          </a:p>
          <a:p>
            <a:r>
              <a:rPr lang="en-US" dirty="0" smtClean="0"/>
              <a:t>Industrial ecosystem</a:t>
            </a:r>
          </a:p>
          <a:p>
            <a:pPr lvl="1"/>
            <a:r>
              <a:rPr lang="en-US" dirty="0" smtClean="0"/>
              <a:t>Apache Software Foundation: maintains the code base</a:t>
            </a:r>
          </a:p>
          <a:p>
            <a:pPr lvl="1"/>
            <a:r>
              <a:rPr lang="en-US" dirty="0" err="1" smtClean="0"/>
              <a:t>Databricks</a:t>
            </a:r>
            <a:r>
              <a:rPr lang="en-US" dirty="0" smtClean="0"/>
              <a:t>: provides commercial support and more (Unified Analytics Platform)</a:t>
            </a:r>
          </a:p>
          <a:p>
            <a:pPr lvl="1"/>
            <a:r>
              <a:rPr lang="en-US" dirty="0" err="1" smtClean="0"/>
              <a:t>Hortonworks</a:t>
            </a:r>
            <a:r>
              <a:rPr lang="en-US" dirty="0" smtClean="0"/>
              <a:t>: employs </a:t>
            </a:r>
            <a:r>
              <a:rPr lang="en-US" dirty="0" err="1" smtClean="0"/>
              <a:t>Hadoop</a:t>
            </a:r>
            <a:r>
              <a:rPr lang="en-US" dirty="0" smtClean="0"/>
              <a:t> creators and provides services and software around </a:t>
            </a:r>
            <a:r>
              <a:rPr lang="en-US" dirty="0" err="1" smtClean="0"/>
              <a:t>Hadoop</a:t>
            </a:r>
            <a:r>
              <a:rPr lang="en-US" dirty="0" smtClean="0"/>
              <a:t>; HDP (NASDAQ)</a:t>
            </a:r>
          </a:p>
          <a:p>
            <a:pPr lvl="1"/>
            <a:r>
              <a:rPr lang="en-US" dirty="0" err="1" smtClean="0"/>
              <a:t>Cloudera</a:t>
            </a:r>
            <a:r>
              <a:rPr lang="en-US" dirty="0" smtClean="0"/>
              <a:t>: originally a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disribution</a:t>
            </a:r>
            <a:r>
              <a:rPr lang="en-US" dirty="0" smtClean="0"/>
              <a:t>, incorporated 2008, now trades as CLDR at NYSE since 2017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Apache Spark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93904" y="5949280"/>
            <a:ext cx="1666528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sooq.com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78" y="908720"/>
            <a:ext cx="774825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DAG, direct acyclic graph</a:t>
            </a:r>
          </a:p>
          <a:p>
            <a:r>
              <a:rPr lang="en-US" dirty="0" smtClean="0"/>
              <a:t>RDD, resilient data set</a:t>
            </a:r>
          </a:p>
          <a:p>
            <a:r>
              <a:rPr lang="en-US" dirty="0" err="1" smtClean="0"/>
              <a:t>SparkContext</a:t>
            </a:r>
            <a:endParaRPr lang="en-US" dirty="0" smtClean="0"/>
          </a:p>
          <a:p>
            <a:r>
              <a:rPr lang="en-US" dirty="0" err="1" smtClean="0"/>
              <a:t>Mesos</a:t>
            </a:r>
            <a:r>
              <a:rPr lang="en-US" dirty="0" smtClean="0"/>
              <a:t>, YARN</a:t>
            </a:r>
          </a:p>
          <a:p>
            <a:r>
              <a:rPr lang="en-US" dirty="0" smtClean="0"/>
              <a:t>Workers, Executors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Apache Spark: key terms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components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https://spark.apache.org/images/spark-st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029325" cy="283845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40152" y="5301208"/>
            <a:ext cx="1666528" cy="288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dirty="0" smtClean="0"/>
              <a:t>source: apache.org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5301208"/>
            <a:ext cx="1666528" cy="288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dirty="0" smtClean="0"/>
              <a:t>source: apache.org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Altanova.pl : Data [analytics | engineering | architecture]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Apache Spark: architecture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Spark cluster 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132856"/>
            <a:ext cx="645251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15909</TotalTime>
  <Words>1955</Words>
  <Application>Microsoft Office PowerPoint</Application>
  <PresentationFormat>On-screen Show (4:3)</PresentationFormat>
  <Paragraphs>342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Data Science, Data Engineering, Data Management... Data Art?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Programming Apache Spark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The DAG Scheduler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Science, Data Engineering, Data Management... Data Art?</dc:title>
  <dc:creator>Pawel</dc:creator>
  <cp:lastModifiedBy>Pawel</cp:lastModifiedBy>
  <cp:revision>65</cp:revision>
  <dcterms:created xsi:type="dcterms:W3CDTF">2018-10-06T01:28:55Z</dcterms:created>
  <dcterms:modified xsi:type="dcterms:W3CDTF">2018-12-12T01:24:31Z</dcterms:modified>
</cp:coreProperties>
</file>